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65" r:id="rId3"/>
    <p:sldId id="266" r:id="rId4"/>
    <p:sldId id="267" r:id="rId5"/>
    <p:sldId id="273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188314C-EE5A-4057-9412-1139E28E33D0}">
          <p14:sldIdLst>
            <p14:sldId id="257"/>
            <p14:sldId id="265"/>
            <p14:sldId id="266"/>
            <p14:sldId id="267"/>
            <p14:sldId id="273"/>
            <p14:sldId id="268"/>
            <p14:sldId id="269"/>
          </p14:sldIdLst>
        </p14:section>
        <p14:section name="Untitled Section" id="{0AF10B01-FE2F-4175-8E22-291612C3A3C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20" d="100"/>
          <a:sy n="120" d="100"/>
        </p:scale>
        <p:origin x="-624" y="18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DFCE4-E269-4ED2-B7C5-435138DA96CF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811E0-43E9-443E-A093-F0AAE3B6A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11E0-43E9-443E-A093-F0AAE3B6AA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44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>
                <a:latin typeface="Times New Roman"/>
                <a:ea typeface="Calibri"/>
              </a:rPr>
              <a:t>Slides 2-4</a:t>
            </a:r>
          </a:p>
          <a:p>
            <a:pPr marL="342900" lvl="0" indent="-342900">
              <a:buFont typeface="Symbol"/>
              <a:buChar char=""/>
            </a:pPr>
            <a:r>
              <a:rPr lang="en-US" dirty="0">
                <a:latin typeface="Times New Roman"/>
                <a:ea typeface="Calibri"/>
              </a:rPr>
              <a:t>Explain that, in addition to their specific developmental stage, adolescents also face many vulnerabilities due to their age and gender.  These vulnerabilities often contribute to risk-taking behavior and affect the severity of any consequences emerging from risks taken.  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latin typeface="Times New Roman"/>
                <a:ea typeface="Calibri"/>
              </a:rPr>
              <a:t>Adolescent vulnerabilities fall into 3 main categories: physical vulnerabilities, emotional vulnerabilities, and socioeconomic vulnerabilities.</a:t>
            </a:r>
          </a:p>
          <a:p>
            <a:pPr marL="342900" lvl="0" indent="-342900">
              <a:buFont typeface="Symbol"/>
              <a:buChar char=""/>
            </a:pPr>
            <a:r>
              <a:rPr lang="en-US" dirty="0">
                <a:latin typeface="Times New Roman"/>
                <a:ea typeface="Calibri"/>
              </a:rPr>
              <a:t>Ask students to brainstorm the different types of vulnerabilities that are common among adolescents.</a:t>
            </a:r>
          </a:p>
          <a:p>
            <a:pPr marL="342900" lvl="0" indent="-342900">
              <a:buFont typeface="Symbol"/>
              <a:buChar char=""/>
            </a:pPr>
            <a:r>
              <a:rPr lang="en-US" dirty="0">
                <a:latin typeface="Times New Roman"/>
                <a:ea typeface="Calibri"/>
              </a:rPr>
              <a:t>Show the slides to fill in any missing information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latin typeface="Times New Roman"/>
                <a:ea typeface="Times New Roman"/>
              </a:rPr>
              <a:t>Show the slides on Types of Risk Taking Behavior and the Reasons for Adolescent Risk Taking Behavior.</a:t>
            </a:r>
            <a:endParaRPr lang="en-US" dirty="0">
              <a:latin typeface="Times New Roman"/>
              <a:ea typeface="Calibri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latin typeface="Times New Roman"/>
                <a:ea typeface="Times New Roman"/>
              </a:rPr>
              <a:t>Discuss the consequences of risk-taking behavior</a:t>
            </a:r>
            <a:endParaRPr lang="en-US" dirty="0">
              <a:latin typeface="Times New Roman"/>
              <a:ea typeface="Calibri"/>
            </a:endParaRPr>
          </a:p>
          <a:p>
            <a:pPr marL="342900" lvl="0" indent="-342900">
              <a:buFont typeface="Symbol"/>
              <a:buChar char="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11E0-43E9-443E-A093-F0AAE3B6AA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31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11E0-43E9-443E-A093-F0AAE3B6AA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7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11E0-43E9-443E-A093-F0AAE3B6AA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55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/>
                <a:ea typeface="Times New Roman"/>
              </a:rPr>
              <a:t>Slides 5-6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latin typeface="Times New Roman"/>
                <a:ea typeface="Times New Roman"/>
              </a:rPr>
              <a:t>Ask students to revisit their handout from the previous unit, Handout #1: Developmental Characteristics of Adolescence and Young Adulthood.</a:t>
            </a:r>
            <a:r>
              <a:rPr lang="en-US" b="1" dirty="0">
                <a:latin typeface="Times New Roman"/>
                <a:ea typeface="Times New Roman"/>
              </a:rPr>
              <a:t> </a:t>
            </a:r>
            <a:r>
              <a:rPr lang="en-US" dirty="0">
                <a:latin typeface="Times New Roman"/>
                <a:ea typeface="Times New Roman"/>
              </a:rPr>
              <a:t>Draw their attention to the language under “Social and Emotional Development” about pushing boundaries, taking risks, and increasing independence.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latin typeface="Times New Roman"/>
                <a:ea typeface="Times New Roman"/>
              </a:rPr>
              <a:t>Ask students to brainstorm some examples of risk-taking behavior.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latin typeface="Times New Roman"/>
                <a:ea typeface="Times New Roman"/>
              </a:rPr>
              <a:t>Note their answers on a flip chart.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latin typeface="Times New Roman"/>
                <a:ea typeface="Times New Roman"/>
              </a:rPr>
              <a:t>Explain that the major physical, cognitive, emotional, sexual and social changes that occur during adolescence affect young people’s behavior: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latin typeface="Times New Roman"/>
                <a:ea typeface="Times New Roman"/>
              </a:rPr>
              <a:t>Ask students to brainstorm some of the reasons for adolescent risk-taking behavior.</a:t>
            </a:r>
            <a:endParaRPr lang="en-US" dirty="0">
              <a:latin typeface="Times New Roman"/>
              <a:ea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11E0-43E9-443E-A093-F0AAE3B6AA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90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11E0-43E9-443E-A093-F0AAE3B6AA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88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dirty="0">
                <a:latin typeface="Times New Roman"/>
                <a:ea typeface="Times New Roman"/>
              </a:rPr>
              <a:t>After showing the slide on consequences of risk-taking behavior, facilitate further discussion on risks and consequences, using the following questions to probe further into key gender and age issues:</a:t>
            </a:r>
            <a:endParaRPr lang="en-US" dirty="0">
              <a:latin typeface="Times New Roman"/>
              <a:ea typeface="Calibri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dirty="0">
                <a:latin typeface="Times New Roman"/>
                <a:ea typeface="Times New Roman"/>
              </a:rPr>
              <a:t>Looking at the SRH-related consequences, which are experienced by female adolescents, male adolescents or both?</a:t>
            </a:r>
            <a:endParaRPr lang="en-US" dirty="0">
              <a:latin typeface="Times New Roman"/>
              <a:ea typeface="Calibri"/>
            </a:endParaRPr>
          </a:p>
          <a:p>
            <a:pPr marL="342900" lvl="0" indent="-342900">
              <a:buFont typeface="Courier New"/>
              <a:buChar char="o"/>
            </a:pPr>
            <a:r>
              <a:rPr lang="en-US" dirty="0">
                <a:latin typeface="Times New Roman"/>
                <a:ea typeface="Times New Roman"/>
              </a:rPr>
              <a:t>Who took the initial risk – the female, the male or both?  What does this say about the gender-disparity in who/how adolescents experience SRH consequences?</a:t>
            </a:r>
            <a:endParaRPr lang="en-US" dirty="0">
              <a:latin typeface="Times New Roman"/>
              <a:ea typeface="Calibri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dirty="0">
                <a:latin typeface="Times New Roman"/>
                <a:ea typeface="Times New Roman"/>
              </a:rPr>
              <a:t>How does adolescent risk-taking and consequences differ from those experienced by adults?  How are they similar?  </a:t>
            </a:r>
            <a:endParaRPr lang="en-US" dirty="0">
              <a:latin typeface="Times New Roman"/>
              <a:ea typeface="Calibri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dirty="0">
                <a:latin typeface="Times New Roman"/>
                <a:ea typeface="Times New Roman"/>
              </a:rPr>
              <a:t>What does adolescent risk-taking behaviors and consequences mean for you as a provider – in terms of your understanding, the SRH needs of your client, and helping your client navigate risk?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/>
              <a:buChar char="o"/>
            </a:pPr>
            <a:r>
              <a:rPr lang="en-US" dirty="0">
                <a:latin typeface="Times New Roman"/>
                <a:ea typeface="Times New Roman"/>
              </a:rPr>
              <a:t>Can you give examples of how you can work as providers to help adolescents navigate risk.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811E0-43E9-443E-A093-F0AAE3B6AA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37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56131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8478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4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0"/>
              <a:t>Click icon to add clip art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033860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4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0"/>
              <a:t>Click icon to add media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615492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5669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219200" y="6356351"/>
            <a:ext cx="1828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7FC71-C59D-40B7-8103-2BB1249E2E92}" type="datetime1">
              <a:rPr lang="en-US">
                <a:solidFill>
                  <a:srgbClr val="FFFFFF"/>
                </a:solidFill>
              </a:rPr>
              <a:pPr>
                <a:defRPr/>
              </a:pPr>
              <a:t>4/13/2018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6105" y="6356351"/>
            <a:ext cx="2480896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356351"/>
            <a:ext cx="1828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CEC3E-DDE3-46F3-A9FD-6A9AB4DE13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405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ECFF">
            <a:alpha val="2352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524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1488" y="1219200"/>
            <a:ext cx="8229600" cy="152400"/>
          </a:xfrm>
          <a:prstGeom prst="rect">
            <a:avLst/>
          </a:prstGeom>
          <a:solidFill>
            <a:srgbClr val="00808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5791200" y="6384925"/>
            <a:ext cx="3170238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ea typeface="ＭＳ Ｐゴシック" pitchFamily="34" charset="-128"/>
              </a:rPr>
              <a:t> AYSRH Topic 5, Slide </a:t>
            </a:r>
            <a:fld id="{6D81026D-E1EB-456A-B625-D84DA54B8E9B}" type="slidenum">
              <a:rPr lang="en-US" sz="1600" b="1" smtClean="0">
                <a:solidFill>
                  <a:srgbClr val="000000"/>
                </a:solidFill>
                <a:ea typeface="ＭＳ Ｐゴシック" pitchFamily="34" charset="-128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600" b="1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5179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Arial" charset="0"/>
          <a:ea typeface="ＭＳ Ｐゴシック" charset="-128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Arial" charset="0"/>
          <a:ea typeface="ＭＳ Ｐゴシック" charset="-128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Arial" charset="0"/>
          <a:ea typeface="ＭＳ Ｐゴシック" charset="-128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8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8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8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800" b="1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lnSpc>
          <a:spcPct val="95000"/>
        </a:lnSpc>
        <a:spcBef>
          <a:spcPct val="3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600">
                <a:latin typeface="Arial Black" pitchFamily="34" charset="0"/>
                <a:ea typeface="ＭＳ Ｐゴシック" pitchFamily="34" charset="-128"/>
              </a:rPr>
              <a:t>Pre-service Education on FP and AYSRH</a:t>
            </a:r>
            <a:endParaRPr lang="en-US" altLang="en-US">
              <a:ea typeface="ＭＳ Ｐゴシック" pitchFamily="34" charset="-128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altLang="en-US" b="1" dirty="0">
                <a:ea typeface="ＭＳ Ｐゴシック" pitchFamily="34" charset="-128"/>
              </a:rPr>
              <a:t>Session III Topic 7 </a:t>
            </a:r>
          </a:p>
          <a:p>
            <a:pPr marL="0" indent="0" algn="ctr">
              <a:buFontTx/>
              <a:buNone/>
            </a:pPr>
            <a:r>
              <a:rPr lang="en-US" b="1" cap="small" dirty="0"/>
              <a:t>sexual and gender-based violence and adolescent sexual reproductive health </a:t>
            </a:r>
            <a:endParaRPr lang="en-US" altLang="en-US" dirty="0">
              <a:ea typeface="ＭＳ Ｐゴシック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657600"/>
            <a:ext cx="3149086" cy="1877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2948BBB1-6C81-41AC-8439-E7D23AA5D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6339156"/>
            <a:ext cx="6651674" cy="518844"/>
          </a:xfrm>
          <a:prstGeom prst="rect">
            <a:avLst/>
          </a:prstGeom>
          <a:solidFill>
            <a:srgbClr val="E0E8EC"/>
          </a:solidFill>
          <a:ln w="9525" algn="ctr">
            <a:solidFill>
              <a:srgbClr val="E0E8EC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5000"/>
              </a:lnSpc>
              <a:spcBef>
                <a:spcPct val="3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5000"/>
              </a:lnSpc>
              <a:spcBef>
                <a:spcPct val="3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5000"/>
              </a:lnSpc>
              <a:spcBef>
                <a:spcPct val="3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5000"/>
              </a:lnSpc>
              <a:spcBef>
                <a:spcPct val="3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5000"/>
              </a:lnSpc>
              <a:spcBef>
                <a:spcPct val="3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Sexual and Gender-Based Violence and Adolescent Sexual and Reproductive Health, Session III Topic 7 Slide 1</a:t>
            </a:r>
          </a:p>
        </p:txBody>
      </p:sp>
    </p:spTree>
    <p:extLst>
      <p:ext uri="{BB962C8B-B14F-4D97-AF65-F5344CB8AC3E}">
        <p14:creationId xmlns:p14="http://schemas.microsoft.com/office/powerpoint/2010/main" val="119200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Types of Adolescent Vulnerabilities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4000" dirty="0"/>
              <a:t>Physical vulnerabilities</a:t>
            </a:r>
          </a:p>
          <a:p>
            <a:r>
              <a:rPr lang="en-US" altLang="en-US" sz="4000" dirty="0"/>
              <a:t>Emotional vulnerabilities</a:t>
            </a:r>
          </a:p>
          <a:p>
            <a:r>
              <a:rPr lang="en-US" altLang="en-US" sz="4000" dirty="0"/>
              <a:t>Socioeconomic vulnerabilities</a:t>
            </a:r>
          </a:p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86600" y="6356351"/>
            <a:ext cx="1828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A536583-4388-401A-8B22-0F9AF4109858}" type="slidenum">
              <a:rPr lang="en-US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BCA22D-257F-4120-81D2-4F562CA8F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6339156"/>
            <a:ext cx="6651674" cy="518844"/>
          </a:xfrm>
          <a:prstGeom prst="rect">
            <a:avLst/>
          </a:prstGeom>
          <a:solidFill>
            <a:srgbClr val="E0E8EC"/>
          </a:solidFill>
          <a:ln w="9525" algn="ctr">
            <a:solidFill>
              <a:srgbClr val="E0E8EC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5000"/>
              </a:lnSpc>
              <a:spcBef>
                <a:spcPct val="3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5000"/>
              </a:lnSpc>
              <a:spcBef>
                <a:spcPct val="3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5000"/>
              </a:lnSpc>
              <a:spcBef>
                <a:spcPct val="3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5000"/>
              </a:lnSpc>
              <a:spcBef>
                <a:spcPct val="3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5000"/>
              </a:lnSpc>
              <a:spcBef>
                <a:spcPct val="3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Sexual and Gender-Based Violence and Adolescent Sexual and Reproductive Health, Session III Topic 7 Slide 2</a:t>
            </a:r>
          </a:p>
        </p:txBody>
      </p:sp>
    </p:spTree>
    <p:extLst>
      <p:ext uri="{BB962C8B-B14F-4D97-AF65-F5344CB8AC3E}">
        <p14:creationId xmlns:p14="http://schemas.microsoft.com/office/powerpoint/2010/main" val="695867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Common Vulnerabilities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000" b="1" dirty="0"/>
              <a:t>Age-based discrimination</a:t>
            </a:r>
          </a:p>
          <a:p>
            <a:r>
              <a:rPr lang="en-US" sz="2000" dirty="0"/>
              <a:t>Adolescents are frequently denied information and services based on their age. </a:t>
            </a:r>
          </a:p>
          <a:p>
            <a:r>
              <a:rPr lang="en-US" sz="2000" dirty="0"/>
              <a:t>Adolescents are denied choice and autonomy to make their own decisions. </a:t>
            </a:r>
          </a:p>
          <a:p>
            <a:pPr marL="0" lvl="0" indent="0">
              <a:buNone/>
            </a:pPr>
            <a:r>
              <a:rPr lang="en-US" sz="2000" b="1" dirty="0"/>
              <a:t>Gender inequality</a:t>
            </a:r>
          </a:p>
          <a:p>
            <a:r>
              <a:rPr lang="en-US" sz="2000" dirty="0"/>
              <a:t>Adolescent women are denied sexual agency or discriminated against for being sexual. </a:t>
            </a:r>
          </a:p>
          <a:p>
            <a:r>
              <a:rPr lang="en-US" sz="2000" dirty="0"/>
              <a:t>Adolescent women are expected to take on more responsibility for their and their partners’ health. </a:t>
            </a:r>
          </a:p>
          <a:p>
            <a:r>
              <a:rPr lang="en-US" sz="2000" dirty="0"/>
              <a:t>Adolescent women are more likely to experience discrimination in housing, education, employment, or other areas. </a:t>
            </a:r>
          </a:p>
          <a:p>
            <a:r>
              <a:rPr lang="en-US" sz="2000" dirty="0"/>
              <a:t>Harmful traditional practices, like female genital mutilation and early and forced marriage, have add-on effects on the sexual and reproductive health of adolescents. </a:t>
            </a:r>
          </a:p>
          <a:p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86CCEA1-FB40-4240-9DB0-8086BBBD7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6339156"/>
            <a:ext cx="6651674" cy="518844"/>
          </a:xfrm>
          <a:prstGeom prst="rect">
            <a:avLst/>
          </a:prstGeom>
          <a:solidFill>
            <a:srgbClr val="E0E8EC"/>
          </a:solidFill>
          <a:ln w="9525" algn="ctr">
            <a:solidFill>
              <a:srgbClr val="E0E8EC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5000"/>
              </a:lnSpc>
              <a:spcBef>
                <a:spcPct val="3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5000"/>
              </a:lnSpc>
              <a:spcBef>
                <a:spcPct val="3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5000"/>
              </a:lnSpc>
              <a:spcBef>
                <a:spcPct val="3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5000"/>
              </a:lnSpc>
              <a:spcBef>
                <a:spcPct val="3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5000"/>
              </a:lnSpc>
              <a:spcBef>
                <a:spcPct val="3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Sexual and Gender-Based Violence and Adolescent Sexual and Reproductive Health, Session III Topic 7 Slide 3</a:t>
            </a:r>
          </a:p>
        </p:txBody>
      </p:sp>
    </p:spTree>
    <p:extLst>
      <p:ext uri="{BB962C8B-B14F-4D97-AF65-F5344CB8AC3E}">
        <p14:creationId xmlns:p14="http://schemas.microsoft.com/office/powerpoint/2010/main" val="3680208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Common Vulnerabilities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100" b="1" dirty="0"/>
              <a:t>Sexual and gender-based violence </a:t>
            </a:r>
          </a:p>
          <a:p>
            <a:r>
              <a:rPr lang="en-US" sz="2100" dirty="0"/>
              <a:t>Adolescents experience violence in their families, intimate partnerships, and societies. </a:t>
            </a:r>
          </a:p>
          <a:p>
            <a:r>
              <a:rPr lang="en-US" sz="2100" dirty="0"/>
              <a:t>Adolescents who experience sexual violence are frequently stigmatized or shamed for their experience when they report it. </a:t>
            </a:r>
          </a:p>
          <a:p>
            <a:r>
              <a:rPr lang="en-US" sz="2100" dirty="0"/>
              <a:t>Adolescent women and men face corrective violence when they fail to conform to social norms about gender and sexuality. </a:t>
            </a:r>
          </a:p>
          <a:p>
            <a:pPr marL="0" indent="0">
              <a:buNone/>
            </a:pPr>
            <a:r>
              <a:rPr lang="en-US" sz="2100" b="1" dirty="0"/>
              <a:t>Economic hardship</a:t>
            </a:r>
          </a:p>
          <a:p>
            <a:r>
              <a:rPr lang="en-US" sz="2100" dirty="0"/>
              <a:t>Adolescents have less access to household money, employment opportunities, and disposable income than other age cohorts. </a:t>
            </a:r>
          </a:p>
          <a:p>
            <a:r>
              <a:rPr lang="en-US" sz="2100" dirty="0"/>
              <a:t>Adolescents who work frequently do so to support their families. </a:t>
            </a:r>
          </a:p>
          <a:p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2FC74A3-4B3F-4FCE-BE11-6B24A9EB7E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6339156"/>
            <a:ext cx="6651674" cy="518844"/>
          </a:xfrm>
          <a:prstGeom prst="rect">
            <a:avLst/>
          </a:prstGeom>
          <a:solidFill>
            <a:srgbClr val="E0E8EC"/>
          </a:solidFill>
          <a:ln w="9525" algn="ctr">
            <a:solidFill>
              <a:srgbClr val="E0E8EC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5000"/>
              </a:lnSpc>
              <a:spcBef>
                <a:spcPct val="3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5000"/>
              </a:lnSpc>
              <a:spcBef>
                <a:spcPct val="3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5000"/>
              </a:lnSpc>
              <a:spcBef>
                <a:spcPct val="3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5000"/>
              </a:lnSpc>
              <a:spcBef>
                <a:spcPct val="3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5000"/>
              </a:lnSpc>
              <a:spcBef>
                <a:spcPct val="3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Sexual and Gender-Based Violence and Adolescent Sexual and Reproductive Health, Session III Topic 7 Slide 4</a:t>
            </a:r>
          </a:p>
        </p:txBody>
      </p:sp>
    </p:spTree>
    <p:extLst>
      <p:ext uri="{BB962C8B-B14F-4D97-AF65-F5344CB8AC3E}">
        <p14:creationId xmlns:p14="http://schemas.microsoft.com/office/powerpoint/2010/main" val="12106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Types of Risk-Taking Behavior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Impulsive decision-making </a:t>
            </a:r>
          </a:p>
          <a:p>
            <a:r>
              <a:rPr lang="en-US" sz="2400" dirty="0"/>
              <a:t>Failure to consider consequences, or lack of information about risk</a:t>
            </a:r>
          </a:p>
          <a:p>
            <a:r>
              <a:rPr lang="en-US" sz="2400" dirty="0"/>
              <a:t>Social, sexual, or other experimentation</a:t>
            </a:r>
          </a:p>
          <a:p>
            <a:r>
              <a:rPr lang="en-US" sz="2400" dirty="0"/>
              <a:t>Provoking or testing limits through argument</a:t>
            </a:r>
          </a:p>
          <a:p>
            <a:r>
              <a:rPr lang="en-US" sz="2400" dirty="0"/>
              <a:t>Reckless behavior</a:t>
            </a:r>
          </a:p>
          <a:p>
            <a:r>
              <a:rPr lang="en-US" sz="2400" dirty="0"/>
              <a:t>Experimentation with substances, such as </a:t>
            </a:r>
          </a:p>
          <a:p>
            <a:pPr marL="0" indent="0">
              <a:buNone/>
            </a:pPr>
            <a:r>
              <a:rPr lang="en-US" sz="2400" dirty="0"/>
              <a:t>      alcohol or drugs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685699"/>
            <a:ext cx="2364503" cy="212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9E4AA32E-FBE8-4CCD-9A9F-C91BAC05A0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6339156"/>
            <a:ext cx="6651674" cy="518844"/>
          </a:xfrm>
          <a:prstGeom prst="rect">
            <a:avLst/>
          </a:prstGeom>
          <a:solidFill>
            <a:srgbClr val="E0E8EC"/>
          </a:solidFill>
          <a:ln w="9525" algn="ctr">
            <a:solidFill>
              <a:srgbClr val="E0E8EC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5000"/>
              </a:lnSpc>
              <a:spcBef>
                <a:spcPct val="3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5000"/>
              </a:lnSpc>
              <a:spcBef>
                <a:spcPct val="3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5000"/>
              </a:lnSpc>
              <a:spcBef>
                <a:spcPct val="3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5000"/>
              </a:lnSpc>
              <a:spcBef>
                <a:spcPct val="3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5000"/>
              </a:lnSpc>
              <a:spcBef>
                <a:spcPct val="3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Sexual and Gender-Based Violence and Adolescent Sexual and Reproductive Health, Session III Topic 7 Slide 5</a:t>
            </a:r>
          </a:p>
        </p:txBody>
      </p:sp>
    </p:spTree>
    <p:extLst>
      <p:ext uri="{BB962C8B-B14F-4D97-AF65-F5344CB8AC3E}">
        <p14:creationId xmlns:p14="http://schemas.microsoft.com/office/powerpoint/2010/main" val="3595268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Reasons for Risk-taking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/>
              <a:t>New social relationships</a:t>
            </a:r>
            <a:r>
              <a:rPr lang="en-US" sz="2000" dirty="0"/>
              <a:t>, especially with peers, begin to gain greater influence as family influence decreases. The need to identify or “fit in” with a peer group can sometimes lead to increased risk. </a:t>
            </a:r>
          </a:p>
          <a:p>
            <a:r>
              <a:rPr lang="en-US" sz="2000" b="1" dirty="0"/>
              <a:t>Curiosity combined with sexual maturity </a:t>
            </a:r>
            <a:r>
              <a:rPr lang="en-US" sz="2000" dirty="0"/>
              <a:t>create a natural inclination toward experimentation, which also serves a developmental role in helping the adolescent learn more about their body and sexual response. </a:t>
            </a:r>
          </a:p>
          <a:p>
            <a:r>
              <a:rPr lang="en-US" sz="2000" b="1" dirty="0"/>
              <a:t>Questioning authority </a:t>
            </a:r>
            <a:r>
              <a:rPr lang="en-US" sz="2000" dirty="0"/>
              <a:t>and established “rules” helps adolescents create an independent identity and personality, but can also lead to impulsive decision-making and lack of future-planning. </a:t>
            </a:r>
          </a:p>
          <a:p>
            <a:r>
              <a:rPr lang="en-US" sz="2000" b="1" dirty="0"/>
              <a:t>Adolescents test their limits </a:t>
            </a:r>
            <a:r>
              <a:rPr lang="en-US" sz="2000" dirty="0"/>
              <a:t>and underestimate the risks involved, though the amount of risk and vulnerability they face varies with cultural factors, individual personality, needs, social influences and pressures, and available opportunities. 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35C0D34-88B2-4645-BCA7-E3DE36B9A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6339156"/>
            <a:ext cx="6651674" cy="518844"/>
          </a:xfrm>
          <a:prstGeom prst="rect">
            <a:avLst/>
          </a:prstGeom>
          <a:solidFill>
            <a:srgbClr val="E0E8EC"/>
          </a:solidFill>
          <a:ln w="9525" algn="ctr">
            <a:solidFill>
              <a:srgbClr val="E0E8EC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5000"/>
              </a:lnSpc>
              <a:spcBef>
                <a:spcPct val="3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5000"/>
              </a:lnSpc>
              <a:spcBef>
                <a:spcPct val="3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5000"/>
              </a:lnSpc>
              <a:spcBef>
                <a:spcPct val="3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5000"/>
              </a:lnSpc>
              <a:spcBef>
                <a:spcPct val="3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5000"/>
              </a:lnSpc>
              <a:spcBef>
                <a:spcPct val="3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Sexual and Gender-Based Violence and Adolescent Sexual and Reproductive Health, Session III Topic 7 Slide 6</a:t>
            </a:r>
          </a:p>
        </p:txBody>
      </p:sp>
    </p:spTree>
    <p:extLst>
      <p:ext uri="{BB962C8B-B14F-4D97-AF65-F5344CB8AC3E}">
        <p14:creationId xmlns:p14="http://schemas.microsoft.com/office/powerpoint/2010/main" val="3070955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Consequences of Adolescent Risk-Taking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Development of sense of independence, resiliency</a:t>
            </a:r>
          </a:p>
          <a:p>
            <a:pPr lvl="0"/>
            <a:r>
              <a:rPr lang="en-US" sz="2400" dirty="0"/>
              <a:t>Potential for unintended pregnancy, infection with HIV/STIs</a:t>
            </a:r>
          </a:p>
          <a:p>
            <a:pPr lvl="0"/>
            <a:r>
              <a:rPr lang="en-US" sz="2400" dirty="0"/>
              <a:t>Growth in and failure of social and family relationships</a:t>
            </a:r>
          </a:p>
          <a:p>
            <a:pPr lvl="0"/>
            <a:r>
              <a:rPr lang="en-US" sz="2400" dirty="0"/>
              <a:t>Early child-bearing, complications in childbirth and/or unsafe abortion</a:t>
            </a:r>
          </a:p>
          <a:p>
            <a:pPr lvl="0"/>
            <a:r>
              <a:rPr lang="en-US" sz="2400" dirty="0"/>
              <a:t>Risk of sexual or interpersonal violence</a:t>
            </a:r>
          </a:p>
          <a:p>
            <a:pPr lvl="0"/>
            <a:r>
              <a:rPr lang="en-US" sz="2400" dirty="0"/>
              <a:t>Loss of access to educational or economic opportunities</a:t>
            </a:r>
          </a:p>
          <a:p>
            <a:pPr lvl="0"/>
            <a:r>
              <a:rPr lang="en-US" sz="2400" dirty="0"/>
              <a:t>Poor nutrition or other health outcomes</a:t>
            </a:r>
          </a:p>
          <a:p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76E41B7-513E-402F-A37F-4E02F0047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6339156"/>
            <a:ext cx="6651674" cy="518844"/>
          </a:xfrm>
          <a:prstGeom prst="rect">
            <a:avLst/>
          </a:prstGeom>
          <a:solidFill>
            <a:srgbClr val="E0E8EC"/>
          </a:solidFill>
          <a:ln w="9525" algn="ctr">
            <a:solidFill>
              <a:srgbClr val="E0E8EC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5000"/>
              </a:lnSpc>
              <a:spcBef>
                <a:spcPct val="3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5000"/>
              </a:lnSpc>
              <a:spcBef>
                <a:spcPct val="3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5000"/>
              </a:lnSpc>
              <a:spcBef>
                <a:spcPct val="3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5000"/>
              </a:lnSpc>
              <a:spcBef>
                <a:spcPct val="3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5000"/>
              </a:lnSpc>
              <a:spcBef>
                <a:spcPct val="3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Sexual and Gender-Based Violence and Adolescent Sexual and Reproductive Health, Session III Topic 7 Slide 7</a:t>
            </a:r>
          </a:p>
        </p:txBody>
      </p:sp>
    </p:spTree>
    <p:extLst>
      <p:ext uri="{BB962C8B-B14F-4D97-AF65-F5344CB8AC3E}">
        <p14:creationId xmlns:p14="http://schemas.microsoft.com/office/powerpoint/2010/main" val="3225822723"/>
      </p:ext>
    </p:extLst>
  </p:cSld>
  <p:clrMapOvr>
    <a:masterClrMapping/>
  </p:clrMapOvr>
</p:sld>
</file>

<file path=ppt/theme/theme1.xml><?xml version="1.0" encoding="utf-8"?>
<a:theme xmlns:a="http://schemas.openxmlformats.org/drawingml/2006/main" name="TRP Template">
  <a:themeElements>
    <a:clrScheme name="">
      <a:dk1>
        <a:srgbClr val="003366"/>
      </a:dk1>
      <a:lt1>
        <a:srgbClr val="FFFFFF"/>
      </a:lt1>
      <a:dk2>
        <a:srgbClr val="000099"/>
      </a:dk2>
      <a:lt2>
        <a:srgbClr val="FFFF00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7BB6FD"/>
      </a:hlink>
      <a:folHlink>
        <a:srgbClr val="FFE701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000000"/>
        </a:dk2>
        <a:lt2>
          <a:srgbClr val="080808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0000"/>
        </a:dk1>
        <a:lt1>
          <a:srgbClr val="5F5F5F"/>
        </a:lt1>
        <a:dk2>
          <a:srgbClr val="FFFFFF"/>
        </a:dk2>
        <a:lt2>
          <a:srgbClr val="080808"/>
        </a:lt2>
        <a:accent1>
          <a:srgbClr val="BBE0E3"/>
        </a:accent1>
        <a:accent2>
          <a:srgbClr val="333399"/>
        </a:accent2>
        <a:accent3>
          <a:srgbClr val="B6B6B6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3366"/>
        </a:dk1>
        <a:lt1>
          <a:srgbClr val="FFFFFF"/>
        </a:lt1>
        <a:dk2>
          <a:srgbClr val="000099"/>
        </a:dk2>
        <a:lt2>
          <a:srgbClr val="FFFF00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3366"/>
        </a:dk1>
        <a:lt1>
          <a:srgbClr val="FFFFFF"/>
        </a:lt1>
        <a:dk2>
          <a:srgbClr val="000099"/>
        </a:dk2>
        <a:lt2>
          <a:srgbClr val="FFFF00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59A3FD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2027</TotalTime>
  <Words>956</Words>
  <Application>Microsoft Office PowerPoint</Application>
  <PresentationFormat>On-screen Show (4:3)</PresentationFormat>
  <Paragraphs>79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ＭＳ Ｐゴシック</vt:lpstr>
      <vt:lpstr>Arial</vt:lpstr>
      <vt:lpstr>Arial Black</vt:lpstr>
      <vt:lpstr>Calibri</vt:lpstr>
      <vt:lpstr>Courier New</vt:lpstr>
      <vt:lpstr>Symbol</vt:lpstr>
      <vt:lpstr>Times New Roman</vt:lpstr>
      <vt:lpstr>TRP Template</vt:lpstr>
      <vt:lpstr>Pre-service Education on FP and AYSRH</vt:lpstr>
      <vt:lpstr>Types of Adolescent Vulnerabilities</vt:lpstr>
      <vt:lpstr>Common Vulnerabilities</vt:lpstr>
      <vt:lpstr>Common Vulnerabilities (continued)</vt:lpstr>
      <vt:lpstr>Types of Risk-Taking Behavior </vt:lpstr>
      <vt:lpstr>Reasons for Risk-taking</vt:lpstr>
      <vt:lpstr>Consequences of Adolescent Risk-Taking </vt:lpstr>
    </vt:vector>
  </TitlesOfParts>
  <Company>Pathfinder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Pre-service Education on FP and AYSRH</dc:title>
  <dc:creator>Cathy Solter</dc:creator>
  <cp:lastModifiedBy>Elizabeth Williams</cp:lastModifiedBy>
  <cp:revision>14</cp:revision>
  <dcterms:created xsi:type="dcterms:W3CDTF">2017-09-23T02:07:15Z</dcterms:created>
  <dcterms:modified xsi:type="dcterms:W3CDTF">2018-04-13T14:52:33Z</dcterms:modified>
</cp:coreProperties>
</file>